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71" r:id="rId2"/>
    <p:sldId id="272" r:id="rId3"/>
    <p:sldId id="273" r:id="rId4"/>
    <p:sldId id="274" r:id="rId5"/>
    <p:sldId id="275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57" r:id="rId18"/>
    <p:sldId id="258" r:id="rId19"/>
    <p:sldId id="259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86" d="100"/>
          <a:sy n="86" d="100"/>
        </p:scale>
        <p:origin x="48" y="45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09884E-358C-4F5C-80AA-9BD8B8A7CDA6}" type="doc">
      <dgm:prSet loTypeId="urn:microsoft.com/office/officeart/2005/8/layout/vList2" loCatId="list" qsTypeId="urn:microsoft.com/office/officeart/2005/8/quickstyle/simple3" qsCatId="simple" csTypeId="urn:microsoft.com/office/officeart/2005/8/colors/accent2_1" csCatId="accent2" phldr="1"/>
      <dgm:spPr/>
      <dgm:t>
        <a:bodyPr/>
        <a:lstStyle/>
        <a:p>
          <a:endParaRPr lang="en-US"/>
        </a:p>
      </dgm:t>
    </dgm:pt>
    <dgm:pt modelId="{89271EAC-4EE4-401B-982D-384D0552F2BA}">
      <dgm:prSet/>
      <dgm:spPr/>
      <dgm:t>
        <a:bodyPr/>
        <a:lstStyle/>
        <a:p>
          <a:r>
            <a:rPr lang="en-US" dirty="0"/>
            <a:t>1. AFM Images taken in GEMSEC* labs</a:t>
          </a:r>
        </a:p>
      </dgm:t>
    </dgm:pt>
    <dgm:pt modelId="{B1917C5A-3FAA-45D8-A2C6-0FAEEB06FC9E}" type="parTrans" cxnId="{08929E2D-8C7D-45C1-A36F-672DE245693B}">
      <dgm:prSet/>
      <dgm:spPr/>
      <dgm:t>
        <a:bodyPr/>
        <a:lstStyle/>
        <a:p>
          <a:endParaRPr lang="en-US"/>
        </a:p>
      </dgm:t>
    </dgm:pt>
    <dgm:pt modelId="{182BB566-73A0-4DFD-9B66-BE7A2C4BEE1E}" type="sibTrans" cxnId="{08929E2D-8C7D-45C1-A36F-672DE245693B}">
      <dgm:prSet/>
      <dgm:spPr/>
      <dgm:t>
        <a:bodyPr/>
        <a:lstStyle/>
        <a:p>
          <a:endParaRPr lang="en-US"/>
        </a:p>
      </dgm:t>
    </dgm:pt>
    <dgm:pt modelId="{FC4FE288-F2A3-4F16-923A-55FED055CA22}">
      <dgm:prSet/>
      <dgm:spPr/>
      <dgm:t>
        <a:bodyPr/>
        <a:lstStyle/>
        <a:p>
          <a:r>
            <a:rPr lang="en-US"/>
            <a:t>Genetically Engineered Peptides</a:t>
          </a:r>
        </a:p>
      </dgm:t>
    </dgm:pt>
    <dgm:pt modelId="{3300F266-1EA3-4E5A-8AB1-8730B4140521}" type="parTrans" cxnId="{E8293D7D-1E47-4DB6-AD9B-B6647407333C}">
      <dgm:prSet/>
      <dgm:spPr/>
      <dgm:t>
        <a:bodyPr/>
        <a:lstStyle/>
        <a:p>
          <a:endParaRPr lang="en-US"/>
        </a:p>
      </dgm:t>
    </dgm:pt>
    <dgm:pt modelId="{4A6CDA15-A3D4-4CF5-A88F-30A850DDC010}" type="sibTrans" cxnId="{E8293D7D-1E47-4DB6-AD9B-B6647407333C}">
      <dgm:prSet/>
      <dgm:spPr/>
      <dgm:t>
        <a:bodyPr/>
        <a:lstStyle/>
        <a:p>
          <a:endParaRPr lang="en-US"/>
        </a:p>
      </dgm:t>
    </dgm:pt>
    <dgm:pt modelId="{4B982A82-4C60-4FF2-B894-7B559A45591B}">
      <dgm:prSet/>
      <dgm:spPr/>
      <dgm:t>
        <a:bodyPr/>
        <a:lstStyle/>
        <a:p>
          <a:r>
            <a:rPr lang="en-US"/>
            <a:t>Atomically flat surfaces</a:t>
          </a:r>
        </a:p>
      </dgm:t>
    </dgm:pt>
    <dgm:pt modelId="{F9BCFFA6-5A96-4709-997D-076EF56E7407}" type="parTrans" cxnId="{BBF9E99E-1A7E-4910-937A-E0EE5D85AB0B}">
      <dgm:prSet/>
      <dgm:spPr/>
      <dgm:t>
        <a:bodyPr/>
        <a:lstStyle/>
        <a:p>
          <a:endParaRPr lang="en-US"/>
        </a:p>
      </dgm:t>
    </dgm:pt>
    <dgm:pt modelId="{4FCBD6E1-0D14-40BC-9ABB-191CCA7DB26F}" type="sibTrans" cxnId="{BBF9E99E-1A7E-4910-937A-E0EE5D85AB0B}">
      <dgm:prSet/>
      <dgm:spPr/>
      <dgm:t>
        <a:bodyPr/>
        <a:lstStyle/>
        <a:p>
          <a:endParaRPr lang="en-US"/>
        </a:p>
      </dgm:t>
    </dgm:pt>
    <dgm:pt modelId="{D24E78D3-4F22-416A-8E73-9E055B522CC2}">
      <dgm:prSet/>
      <dgm:spPr/>
      <dgm:t>
        <a:bodyPr/>
        <a:lstStyle/>
        <a:p>
          <a:r>
            <a:rPr lang="en-US"/>
            <a:t>subsampling to 64x64</a:t>
          </a:r>
        </a:p>
      </dgm:t>
    </dgm:pt>
    <dgm:pt modelId="{86AD6087-49B9-475E-8D95-1ACB2407DB87}" type="parTrans" cxnId="{4631331A-6185-47CD-8E6D-A9E1B3E53ADC}">
      <dgm:prSet/>
      <dgm:spPr/>
      <dgm:t>
        <a:bodyPr/>
        <a:lstStyle/>
        <a:p>
          <a:endParaRPr lang="en-US"/>
        </a:p>
      </dgm:t>
    </dgm:pt>
    <dgm:pt modelId="{811CEAB1-F9D4-4FB4-AFBB-37A0C3C5822F}" type="sibTrans" cxnId="{4631331A-6185-47CD-8E6D-A9E1B3E53ADC}">
      <dgm:prSet/>
      <dgm:spPr/>
      <dgm:t>
        <a:bodyPr/>
        <a:lstStyle/>
        <a:p>
          <a:endParaRPr lang="en-US"/>
        </a:p>
      </dgm:t>
    </dgm:pt>
    <dgm:pt modelId="{EC259286-4414-4EA1-9A90-65A9F3503AA7}">
      <dgm:prSet/>
      <dgm:spPr/>
      <dgm:t>
        <a:bodyPr/>
        <a:lstStyle/>
        <a:p>
          <a:r>
            <a:rPr lang="en-US" dirty="0"/>
            <a:t>64 images from 1 image: ~6400 images</a:t>
          </a:r>
        </a:p>
      </dgm:t>
    </dgm:pt>
    <dgm:pt modelId="{48BCBE92-823A-4B9B-9E05-1C93994B9F50}" type="parTrans" cxnId="{73B4FB36-B9BE-4874-A988-9B957F1A0ACD}">
      <dgm:prSet/>
      <dgm:spPr/>
      <dgm:t>
        <a:bodyPr/>
        <a:lstStyle/>
        <a:p>
          <a:endParaRPr lang="en-US"/>
        </a:p>
      </dgm:t>
    </dgm:pt>
    <dgm:pt modelId="{3203B89A-C710-42CA-A909-6E4347A17D93}" type="sibTrans" cxnId="{73B4FB36-B9BE-4874-A988-9B957F1A0ACD}">
      <dgm:prSet/>
      <dgm:spPr/>
      <dgm:t>
        <a:bodyPr/>
        <a:lstStyle/>
        <a:p>
          <a:endParaRPr lang="en-US"/>
        </a:p>
      </dgm:t>
    </dgm:pt>
    <dgm:pt modelId="{11D0C09C-D34C-4CFC-808B-EC7BD6E6C723}">
      <dgm:prSet/>
      <dgm:spPr/>
      <dgm:t>
        <a:bodyPr/>
        <a:lstStyle/>
        <a:p>
          <a:r>
            <a:rPr lang="en-US"/>
            <a:t>Subsequent stitching after prediction</a:t>
          </a:r>
        </a:p>
      </dgm:t>
    </dgm:pt>
    <dgm:pt modelId="{2FA4B78E-9E3B-4223-BF71-0B7BD6E8B3C3}" type="parTrans" cxnId="{864AF5CB-8847-4E66-A46C-FC341B2C42A8}">
      <dgm:prSet/>
      <dgm:spPr/>
      <dgm:t>
        <a:bodyPr/>
        <a:lstStyle/>
        <a:p>
          <a:endParaRPr lang="en-US"/>
        </a:p>
      </dgm:t>
    </dgm:pt>
    <dgm:pt modelId="{EC2979F8-152B-491E-A26E-67D8C4DF2B0C}" type="sibTrans" cxnId="{864AF5CB-8847-4E66-A46C-FC341B2C42A8}">
      <dgm:prSet/>
      <dgm:spPr/>
      <dgm:t>
        <a:bodyPr/>
        <a:lstStyle/>
        <a:p>
          <a:endParaRPr lang="en-US"/>
        </a:p>
      </dgm:t>
    </dgm:pt>
    <dgm:pt modelId="{A3AA0C06-EEB3-4741-96C8-C2715F6D9791}">
      <dgm:prSet/>
      <dgm:spPr/>
      <dgm:t>
        <a:bodyPr/>
        <a:lstStyle/>
        <a:p>
          <a:r>
            <a:rPr lang="en-US"/>
            <a:t># ~ 100, 512x512 pixels each</a:t>
          </a:r>
        </a:p>
      </dgm:t>
    </dgm:pt>
    <dgm:pt modelId="{29E7BD71-DC49-42C1-94A2-804DD2C7F601}" type="sibTrans" cxnId="{8373099B-12F3-49CE-B1E7-1C7A85355EB0}">
      <dgm:prSet/>
      <dgm:spPr/>
      <dgm:t>
        <a:bodyPr/>
        <a:lstStyle/>
        <a:p>
          <a:endParaRPr lang="en-US"/>
        </a:p>
      </dgm:t>
    </dgm:pt>
    <dgm:pt modelId="{7132D416-5914-4E48-9BAC-FEF36F9DF605}" type="parTrans" cxnId="{8373099B-12F3-49CE-B1E7-1C7A85355EB0}">
      <dgm:prSet/>
      <dgm:spPr/>
      <dgm:t>
        <a:bodyPr/>
        <a:lstStyle/>
        <a:p>
          <a:endParaRPr lang="en-US"/>
        </a:p>
      </dgm:t>
    </dgm:pt>
    <dgm:pt modelId="{841A1232-45B2-684A-8710-A95CA2449039}" type="pres">
      <dgm:prSet presAssocID="{0D09884E-358C-4F5C-80AA-9BD8B8A7CDA6}" presName="linear" presStyleCnt="0">
        <dgm:presLayoutVars>
          <dgm:animLvl val="lvl"/>
          <dgm:resizeHandles val="exact"/>
        </dgm:presLayoutVars>
      </dgm:prSet>
      <dgm:spPr/>
    </dgm:pt>
    <dgm:pt modelId="{B1E880A6-AAAE-1340-9231-6D2369218B6A}" type="pres">
      <dgm:prSet presAssocID="{89271EAC-4EE4-401B-982D-384D0552F2BA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3059428-3819-4141-BB89-D3556724ABE0}" type="pres">
      <dgm:prSet presAssocID="{89271EAC-4EE4-401B-982D-384D0552F2BA}" presName="childText" presStyleLbl="revTx" presStyleIdx="0" presStyleCnt="2">
        <dgm:presLayoutVars>
          <dgm:bulletEnabled val="1"/>
        </dgm:presLayoutVars>
      </dgm:prSet>
      <dgm:spPr/>
    </dgm:pt>
    <dgm:pt modelId="{E42EAE22-2D29-D54A-8F0E-C6C51FC25EF4}" type="pres">
      <dgm:prSet presAssocID="{A3AA0C06-EEB3-4741-96C8-C2715F6D9791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02FB1CA-1928-3745-8708-4D33FA313F63}" type="pres">
      <dgm:prSet presAssocID="{A3AA0C06-EEB3-4741-96C8-C2715F6D9791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CB443B03-C1A6-5945-861C-9A8C3A3F0E3B}" type="presOf" srcId="{89271EAC-4EE4-401B-982D-384D0552F2BA}" destId="{B1E880A6-AAAE-1340-9231-6D2369218B6A}" srcOrd="0" destOrd="0" presId="urn:microsoft.com/office/officeart/2005/8/layout/vList2"/>
    <dgm:cxn modelId="{4631331A-6185-47CD-8E6D-A9E1B3E53ADC}" srcId="{A3AA0C06-EEB3-4741-96C8-C2715F6D9791}" destId="{D24E78D3-4F22-416A-8E73-9E055B522CC2}" srcOrd="0" destOrd="0" parTransId="{86AD6087-49B9-475E-8D95-1ACB2407DB87}" sibTransId="{811CEAB1-F9D4-4FB4-AFBB-37A0C3C5822F}"/>
    <dgm:cxn modelId="{08929E2D-8C7D-45C1-A36F-672DE245693B}" srcId="{0D09884E-358C-4F5C-80AA-9BD8B8A7CDA6}" destId="{89271EAC-4EE4-401B-982D-384D0552F2BA}" srcOrd="0" destOrd="0" parTransId="{B1917C5A-3FAA-45D8-A2C6-0FAEEB06FC9E}" sibTransId="{182BB566-73A0-4DFD-9B66-BE7A2C4BEE1E}"/>
    <dgm:cxn modelId="{73B4FB36-B9BE-4874-A988-9B957F1A0ACD}" srcId="{A3AA0C06-EEB3-4741-96C8-C2715F6D9791}" destId="{EC259286-4414-4EA1-9A90-65A9F3503AA7}" srcOrd="1" destOrd="0" parTransId="{48BCBE92-823A-4B9B-9E05-1C93994B9F50}" sibTransId="{3203B89A-C710-42CA-A909-6E4347A17D93}"/>
    <dgm:cxn modelId="{8E8A4D37-EC55-F448-A989-21D914D3DD35}" type="presOf" srcId="{11D0C09C-D34C-4CFC-808B-EC7BD6E6C723}" destId="{702FB1CA-1928-3745-8708-4D33FA313F63}" srcOrd="0" destOrd="2" presId="urn:microsoft.com/office/officeart/2005/8/layout/vList2"/>
    <dgm:cxn modelId="{9D4F1542-A5AD-564F-8F8A-E24E35A79859}" type="presOf" srcId="{0D09884E-358C-4F5C-80AA-9BD8B8A7CDA6}" destId="{841A1232-45B2-684A-8710-A95CA2449039}" srcOrd="0" destOrd="0" presId="urn:microsoft.com/office/officeart/2005/8/layout/vList2"/>
    <dgm:cxn modelId="{C26A474D-EA45-AD41-B345-F0FFC103DD24}" type="presOf" srcId="{EC259286-4414-4EA1-9A90-65A9F3503AA7}" destId="{702FB1CA-1928-3745-8708-4D33FA313F63}" srcOrd="0" destOrd="1" presId="urn:microsoft.com/office/officeart/2005/8/layout/vList2"/>
    <dgm:cxn modelId="{09827359-FBAB-9740-9498-A7EFCA7F133C}" type="presOf" srcId="{4B982A82-4C60-4FF2-B894-7B559A45591B}" destId="{93059428-3819-4141-BB89-D3556724ABE0}" srcOrd="0" destOrd="1" presId="urn:microsoft.com/office/officeart/2005/8/layout/vList2"/>
    <dgm:cxn modelId="{E8293D7D-1E47-4DB6-AD9B-B6647407333C}" srcId="{89271EAC-4EE4-401B-982D-384D0552F2BA}" destId="{FC4FE288-F2A3-4F16-923A-55FED055CA22}" srcOrd="0" destOrd="0" parTransId="{3300F266-1EA3-4E5A-8AB1-8730B4140521}" sibTransId="{4A6CDA15-A3D4-4CF5-A88F-30A850DDC010}"/>
    <dgm:cxn modelId="{F317DF7F-5651-FD43-902E-D7645953E6D5}" type="presOf" srcId="{A3AA0C06-EEB3-4741-96C8-C2715F6D9791}" destId="{E42EAE22-2D29-D54A-8F0E-C6C51FC25EF4}" srcOrd="0" destOrd="0" presId="urn:microsoft.com/office/officeart/2005/8/layout/vList2"/>
    <dgm:cxn modelId="{8373099B-12F3-49CE-B1E7-1C7A85355EB0}" srcId="{0D09884E-358C-4F5C-80AA-9BD8B8A7CDA6}" destId="{A3AA0C06-EEB3-4741-96C8-C2715F6D9791}" srcOrd="1" destOrd="0" parTransId="{7132D416-5914-4E48-9BAC-FEF36F9DF605}" sibTransId="{29E7BD71-DC49-42C1-94A2-804DD2C7F601}"/>
    <dgm:cxn modelId="{BBF9E99E-1A7E-4910-937A-E0EE5D85AB0B}" srcId="{89271EAC-4EE4-401B-982D-384D0552F2BA}" destId="{4B982A82-4C60-4FF2-B894-7B559A45591B}" srcOrd="1" destOrd="0" parTransId="{F9BCFFA6-5A96-4709-997D-076EF56E7407}" sibTransId="{4FCBD6E1-0D14-40BC-9ABB-191CCA7DB26F}"/>
    <dgm:cxn modelId="{D17772CA-3AF4-1449-AE53-A2714A504479}" type="presOf" srcId="{D24E78D3-4F22-416A-8E73-9E055B522CC2}" destId="{702FB1CA-1928-3745-8708-4D33FA313F63}" srcOrd="0" destOrd="0" presId="urn:microsoft.com/office/officeart/2005/8/layout/vList2"/>
    <dgm:cxn modelId="{864AF5CB-8847-4E66-A46C-FC341B2C42A8}" srcId="{A3AA0C06-EEB3-4741-96C8-C2715F6D9791}" destId="{11D0C09C-D34C-4CFC-808B-EC7BD6E6C723}" srcOrd="2" destOrd="0" parTransId="{2FA4B78E-9E3B-4223-BF71-0B7BD6E8B3C3}" sibTransId="{EC2979F8-152B-491E-A26E-67D8C4DF2B0C}"/>
    <dgm:cxn modelId="{1F45D7E4-4FB2-5843-BC68-75F0908A41F6}" type="presOf" srcId="{FC4FE288-F2A3-4F16-923A-55FED055CA22}" destId="{93059428-3819-4141-BB89-D3556724ABE0}" srcOrd="0" destOrd="0" presId="urn:microsoft.com/office/officeart/2005/8/layout/vList2"/>
    <dgm:cxn modelId="{1D762700-B172-A147-B473-58D0C2E9DB13}" type="presParOf" srcId="{841A1232-45B2-684A-8710-A95CA2449039}" destId="{B1E880A6-AAAE-1340-9231-6D2369218B6A}" srcOrd="0" destOrd="0" presId="urn:microsoft.com/office/officeart/2005/8/layout/vList2"/>
    <dgm:cxn modelId="{DB8DF246-BAAA-944F-BB29-68E488587CEA}" type="presParOf" srcId="{841A1232-45B2-684A-8710-A95CA2449039}" destId="{93059428-3819-4141-BB89-D3556724ABE0}" srcOrd="1" destOrd="0" presId="urn:microsoft.com/office/officeart/2005/8/layout/vList2"/>
    <dgm:cxn modelId="{68EF210A-0AFD-1448-8340-13825CFBE9CF}" type="presParOf" srcId="{841A1232-45B2-684A-8710-A95CA2449039}" destId="{E42EAE22-2D29-D54A-8F0E-C6C51FC25EF4}" srcOrd="2" destOrd="0" presId="urn:microsoft.com/office/officeart/2005/8/layout/vList2"/>
    <dgm:cxn modelId="{ECE4D4B3-E80D-4741-9857-E621668EE389}" type="presParOf" srcId="{841A1232-45B2-684A-8710-A95CA2449039}" destId="{702FB1CA-1928-3745-8708-4D33FA313F63}" srcOrd="3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E880A6-AAAE-1340-9231-6D2369218B6A}">
      <dsp:nvSpPr>
        <dsp:cNvPr id="0" name=""/>
        <dsp:cNvSpPr/>
      </dsp:nvSpPr>
      <dsp:spPr>
        <a:xfrm>
          <a:off x="0" y="216449"/>
          <a:ext cx="6269038" cy="139229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1. AFM Images taken in GEMSEC* labs</a:t>
          </a:r>
        </a:p>
      </dsp:txBody>
      <dsp:txXfrm>
        <a:off x="67966" y="284415"/>
        <a:ext cx="6133106" cy="1256367"/>
      </dsp:txXfrm>
    </dsp:sp>
    <dsp:sp modelId="{93059428-3819-4141-BB89-D3556724ABE0}">
      <dsp:nvSpPr>
        <dsp:cNvPr id="0" name=""/>
        <dsp:cNvSpPr/>
      </dsp:nvSpPr>
      <dsp:spPr>
        <a:xfrm>
          <a:off x="0" y="1608749"/>
          <a:ext cx="6269038" cy="9418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042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Genetically Engineered Peptides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Atomically flat surfaces</a:t>
          </a:r>
        </a:p>
      </dsp:txBody>
      <dsp:txXfrm>
        <a:off x="0" y="1608749"/>
        <a:ext cx="6269038" cy="941850"/>
      </dsp:txXfrm>
    </dsp:sp>
    <dsp:sp modelId="{E42EAE22-2D29-D54A-8F0E-C6C51FC25EF4}">
      <dsp:nvSpPr>
        <dsp:cNvPr id="0" name=""/>
        <dsp:cNvSpPr/>
      </dsp:nvSpPr>
      <dsp:spPr>
        <a:xfrm>
          <a:off x="0" y="2550599"/>
          <a:ext cx="6269038" cy="1392299"/>
        </a:xfrm>
        <a:prstGeom prst="roundRect">
          <a:avLst/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/>
            <a:t># ~ 100, 512x512 pixels each</a:t>
          </a:r>
        </a:p>
      </dsp:txBody>
      <dsp:txXfrm>
        <a:off x="67966" y="2618565"/>
        <a:ext cx="6133106" cy="1256367"/>
      </dsp:txXfrm>
    </dsp:sp>
    <dsp:sp modelId="{702FB1CA-1928-3745-8708-4D33FA313F63}">
      <dsp:nvSpPr>
        <dsp:cNvPr id="0" name=""/>
        <dsp:cNvSpPr/>
      </dsp:nvSpPr>
      <dsp:spPr>
        <a:xfrm>
          <a:off x="0" y="3942900"/>
          <a:ext cx="6269038" cy="14127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9042" tIns="44450" rIns="248920" bIns="44450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subsampling to 64x64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 dirty="0"/>
            <a:t>64 images from 1 image: ~6400 images</a:t>
          </a:r>
        </a:p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700" kern="1200"/>
            <a:t>Subsequent stitching after prediction</a:t>
          </a:r>
        </a:p>
      </dsp:txBody>
      <dsp:txXfrm>
        <a:off x="0" y="3942900"/>
        <a:ext cx="6269038" cy="141277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F81A03-62B2-46A3-83BC-34EBCD772EAE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3AF3D7-57E9-4221-BF51-6041D9EFF7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401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Markers: - pixels that we can label unambiguously as either object or background.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- found at the two extreme parts of the histogram of grey values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400" dirty="0"/>
              <a:t>Watershed transformation: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floods an image of elevation starting from markers, in order to determine the catchment basins of these markers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                    - Aim is to have high barriers effectively separate the coins from the background.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8486" y="8842216"/>
            <a:ext cx="3043026" cy="465297"/>
          </a:xfrm>
          <a:prstGeom prst="rect">
            <a:avLst/>
          </a:prstGeom>
        </p:spPr>
        <p:txBody>
          <a:bodyPr lIns="91467" tIns="45734" rIns="91467" bIns="45734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A30776-7809-4AC0-A2EC-78833F3BF1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565370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Markers: - pixels that we can label unambiguously as either object or background.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- found at the two extreme parts of the histogram of grey values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400" dirty="0"/>
              <a:t>Watershed transformation: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floods an image of elevation starting from markers, in order to determine the catchment basins of these markers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                    - Aim is to have high barriers effectively separate the coins from the background.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8486" y="8842216"/>
            <a:ext cx="3043026" cy="465297"/>
          </a:xfrm>
          <a:prstGeom prst="rect">
            <a:avLst/>
          </a:prstGeom>
        </p:spPr>
        <p:txBody>
          <a:bodyPr lIns="91467" tIns="45734" rIns="91467" bIns="45734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A30776-7809-4AC0-A2EC-78833F3BF1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30744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Markers: - pixels that we can label unambiguously as either object or background.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- found at the two extreme parts of the histogram of grey values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400" dirty="0"/>
              <a:t>Watershed transformation: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floods an image of elevation starting from markers, in order to determine the catchment basins of these markers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                    - Aim is to have high barriers effectively separate the coins from the background.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8486" y="8842216"/>
            <a:ext cx="3043026" cy="465297"/>
          </a:xfrm>
          <a:prstGeom prst="rect">
            <a:avLst/>
          </a:prstGeom>
        </p:spPr>
        <p:txBody>
          <a:bodyPr lIns="91467" tIns="45734" rIns="91467" bIns="45734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A30776-7809-4AC0-A2EC-78833F3BF1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95374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Markers: - pixels that we can label unambiguously as either object or background.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- found at the two extreme parts of the histogram of grey values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400" dirty="0"/>
              <a:t>Watershed transformation: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floods an image of elevation starting from markers, in order to determine the catchment basins of these markers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                    - Aim is to have high barriers effectively separate the coins from the background.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8486" y="8842216"/>
            <a:ext cx="3043026" cy="465297"/>
          </a:xfrm>
          <a:prstGeom prst="rect">
            <a:avLst/>
          </a:prstGeom>
        </p:spPr>
        <p:txBody>
          <a:bodyPr lIns="91467" tIns="45734" rIns="91467" bIns="45734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A30776-7809-4AC0-A2EC-78833F3BF1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7207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Markers: - pixels that we can label unambiguously as either object or background.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- found at the two extreme parts of the histogram of grey values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400" dirty="0"/>
              <a:t>Watershed transformation: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floods an image of elevation starting from markers, in order to determine the catchment basins of these markers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                    - Aim is to have high barriers effectively separate the coins from the background.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8486" y="8842216"/>
            <a:ext cx="3043026" cy="465297"/>
          </a:xfrm>
          <a:prstGeom prst="rect">
            <a:avLst/>
          </a:prstGeom>
        </p:spPr>
        <p:txBody>
          <a:bodyPr lIns="91467" tIns="45734" rIns="91467" bIns="45734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A30776-7809-4AC0-A2EC-78833F3BF1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04731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Markers: - pixels that we can label unambiguously as either object or background.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- found at the two extreme parts of the histogram of grey values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400" dirty="0"/>
              <a:t>Watershed transformation: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floods an image of elevation starting from markers, in order to determine the catchment basins of these markers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                    - Aim is to have high barriers effectively separate the coins from the background.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8486" y="8842216"/>
            <a:ext cx="3043026" cy="465297"/>
          </a:xfrm>
          <a:prstGeom prst="rect">
            <a:avLst/>
          </a:prstGeom>
        </p:spPr>
        <p:txBody>
          <a:bodyPr lIns="91467" tIns="45734" rIns="91467" bIns="45734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A30776-7809-4AC0-A2EC-78833F3BF1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6027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Markers: - pixels that we can label unambiguously as either object or background.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       - found at the two extreme parts of the histogram of grey values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400" dirty="0"/>
              <a:t>Watershed transformation: -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floods an image of elevation starting from markers, in order to determine the catchment basins of these markers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                    - Aim is to have high barriers effectively separate the coins from the background.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978486" y="8842216"/>
            <a:ext cx="3043026" cy="465297"/>
          </a:xfrm>
          <a:prstGeom prst="rect">
            <a:avLst/>
          </a:prstGeom>
        </p:spPr>
        <p:txBody>
          <a:bodyPr lIns="91467" tIns="45734" rIns="91467" bIns="45734"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A30776-7809-4AC0-A2EC-78833F3BF149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5645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74BE3-E231-4EE2-B9BA-472C3F8BF1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5F8E2F-ED2C-445A-9C4B-7DE29BC9F5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F8F4F3-3AFD-4984-A45F-26FCBE6BB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F7289-D960-4AE7-A931-1F0FE4009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B2479-4946-4AC8-86DE-C4098D121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885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D35D-C888-4F2B-9483-ED227BBB5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9C6F73-90E7-43B0-9907-116DBDBFD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36229E-A975-434D-AE78-B2CF3B6D0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1F34B8-A405-4787-A950-0E149CC3B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4DC30-EE61-43E8-AF7A-38931822A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490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EDF3F-968F-4EC6-A73B-9081CBC117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5D447D-1DCD-4FA1-9D51-556E41E18C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79FEB-326B-43AB-BA95-0D1D810AC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8A5C9-2F6D-4BB4-96C0-A4201AD4C5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DBC12-E7A6-4868-A4BA-78AE48B2B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62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27726-765B-4F3B-8ED8-EE7E14BFA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6F4FBA-F1FA-4938-B7F3-AB7A1079F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E6B15A-A1BF-4296-921F-2522C7820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53597-0FEA-4078-8AB1-08B20BAC8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08C432-EB72-42AB-8488-2ED3EF7E3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4574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7498C-54FC-47FA-A572-A32DB430B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49CD9-BF72-4873-9407-2D195C52E2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AB5A08-3CE5-42EE-B90F-2587E970D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3F2D45-7260-4F79-A559-50B55C888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B5A1F-E700-4395-8A2F-FD9C1BB0E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0505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5C83A-D087-4985-B385-3E8173C9D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DAD4F-0924-4360-B1C9-B7B6480FE6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01609E-9210-43CF-8813-6543E2403C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A0D991-5BE7-4B42-A8E5-E03E836AD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10BDF-7EC3-446B-84BE-58FBA6900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6F60E-BF92-4BCC-ABA9-6BFC16362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459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9DF99-D185-4C8D-977A-41659214D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0E14C1-5667-4848-A3D4-9CC02B9E41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E5E35B-7EB2-4687-B435-459B5F5855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2550F1-7255-4237-A9ED-7844F796FB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F815DF-EEAA-47D5-9AEF-FBF32A2CDD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3B2960-5719-4A58-996F-23FAFAAF5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88EF7D-EF06-42E9-8421-1D2F2C576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CAE21A-F6A8-4AC2-BF73-7FAE88ED6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53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CA551-D770-4B4A-AD1D-1F1052DCF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94CEDB-3141-4213-B868-B902C67A2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B34125-5EAA-4784-A7BD-B4BD0CD7E5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CB4F23-E612-47A2-9ACA-A10C03BB5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853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793AD2-5470-40FB-ACDA-AE3C48EBB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E2BF898-F687-4C39-AF4D-0772DF010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015A7E-1796-45B5-9E4C-FCAC009EF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9310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59D18-F9A3-43E2-AEFD-0E4FA8A217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71D30-8854-4E2B-AD23-22B8053229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E28AF5-B950-49F3-AC82-A9970D6E2B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06ECE1-A911-4934-91BF-E281CD989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5AC471-581E-4BAA-8628-7C2D23466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8402D-982E-4735-98E8-E418DEEC3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755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EB944-2EC9-4B5B-82CA-4512EFD5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481163-0F3C-41D5-93DD-957FA9F480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B4D6A0-87AD-46ED-A535-D82FD744BE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705D7-03F4-4F15-A8EF-2B2EB3D70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9F7064-CB1D-435D-892A-D0DDF4535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0FC6F-F861-4D52-8DE2-0EA72351D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491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C0A4E9-57FA-498B-AD94-EC033A5813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D70AF4-A9BA-44F0-9CEF-A8BD3BCEB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BBFDC-77D9-4BA3-80F8-0AF6D9AE09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1723F-8A3C-4C46-8022-135E5D64FBD0}" type="datetimeFigureOut">
              <a:rPr lang="en-US" smtClean="0"/>
              <a:t>2/22/2018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8A1C68-A177-4247-AF05-E33D9B8C2D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C5601-9D0B-475A-8D38-F6CCBC77EE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E1279A-D88B-46D1-BCD8-47E858E782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10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cikit-image.org/docs/stable/user_guide/tutorial_segmentation.html" TargetMode="External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scikit-image.org/docs/stable/user_guide/tutorial_segmentation.html" TargetMode="External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hyperlink" Target="http://scikit-image.org/docs/stable/user_guide/tutorial_segmentation.html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hyperlink" Target="http://scikit-image.org/docs/stable/user_guide/tutorial_segmentation.html" TargetMode="Externa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1.emf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hyperlink" Target="http://scikit-image.org/docs/stable/user_guide/tutorial_segmentation.html" TargetMode="External"/><Relationship Id="rId9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1.emf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hyperlink" Target="http://scikit-image.org/docs/stable/user_guide/tutorial_segmentation.html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scikit-image.org/docs/stable/user_guide/tutorial_segmentation.html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emf"/><Relationship Id="rId4" Type="http://schemas.openxmlformats.org/officeDocument/2006/relationships/image" Target="../media/image4.emf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80D2F-0B3C-144E-A309-678E6C0940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7040" y="0"/>
            <a:ext cx="11073785" cy="3038947"/>
          </a:xfrm>
        </p:spPr>
        <p:txBody>
          <a:bodyPr>
            <a:normAutofit/>
          </a:bodyPr>
          <a:lstStyle/>
          <a:p>
            <a:r>
              <a:rPr lang="en-US" sz="5000" dirty="0"/>
              <a:t>Parameterization and Classification of AFM Images by Texture Analysis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92B85B7-CE5E-4144-B9AB-EE57B39002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3522" y="4788130"/>
            <a:ext cx="3397303" cy="1790267"/>
          </a:xfrm>
        </p:spPr>
        <p:txBody>
          <a:bodyPr>
            <a:normAutofit/>
          </a:bodyPr>
          <a:lstStyle/>
          <a:p>
            <a:r>
              <a:rPr lang="en-US" dirty="0"/>
              <a:t>Sid Rath </a:t>
            </a:r>
          </a:p>
          <a:p>
            <a:r>
              <a:rPr lang="en-US" dirty="0"/>
              <a:t>Christopher </a:t>
            </a:r>
            <a:r>
              <a:rPr lang="en-US" dirty="0" err="1"/>
              <a:t>Nyambura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err="1"/>
              <a:t>Sarthak</a:t>
            </a:r>
            <a:r>
              <a:rPr lang="en-US" dirty="0"/>
              <a:t> Jariwala </a:t>
            </a:r>
          </a:p>
          <a:p>
            <a:r>
              <a:rPr lang="en-US" dirty="0"/>
              <a:t>Demi Liu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5293E2-C34B-A645-8688-4A2675F055BC}"/>
              </a:ext>
            </a:extLst>
          </p:cNvPr>
          <p:cNvSpPr txBox="1"/>
          <p:nvPr/>
        </p:nvSpPr>
        <p:spPr>
          <a:xfrm>
            <a:off x="677630" y="3819054"/>
            <a:ext cx="59005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k-NN model to predict image parameters and ordering influencing factors at bio/</a:t>
            </a:r>
            <a:r>
              <a:rPr lang="en-US" dirty="0" err="1"/>
              <a:t>nano</a:t>
            </a:r>
            <a:r>
              <a:rPr lang="en-US" dirty="0"/>
              <a:t> interfaces</a:t>
            </a:r>
          </a:p>
        </p:txBody>
      </p:sp>
    </p:spTree>
    <p:extLst>
      <p:ext uri="{BB962C8B-B14F-4D97-AF65-F5344CB8AC3E}">
        <p14:creationId xmlns:p14="http://schemas.microsoft.com/office/powerpoint/2010/main" val="1817678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955" y="258777"/>
            <a:ext cx="9131440" cy="734646"/>
          </a:xfrm>
        </p:spPr>
        <p:txBody>
          <a:bodyPr>
            <a:noAutofit/>
          </a:bodyPr>
          <a:lstStyle/>
          <a:p>
            <a:r>
              <a:rPr lang="en-US" dirty="0"/>
              <a:t>Region-based Segmentation 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7395" y="6625071"/>
            <a:ext cx="2425295" cy="1629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FD8A45-31B7-481D-97AD-91DC52161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49" y="1495135"/>
            <a:ext cx="4778452" cy="3790394"/>
          </a:xfrm>
          <a:prstGeom prst="rect">
            <a:avLst/>
          </a:prstGeom>
        </p:spPr>
      </p:pic>
      <p:sp>
        <p:nvSpPr>
          <p:cNvPr id="19" name="TextBox 8">
            <a:extLst>
              <a:ext uri="{FF2B5EF4-FFF2-40B4-BE49-F238E27FC236}">
                <a16:creationId xmlns:a16="http://schemas.microsoft.com/office/drawing/2014/main" id="{334A4089-DF0A-40A5-AE3E-5152C25EC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21887"/>
            <a:ext cx="3910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9pPr>
          </a:lstStyle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http://scikit-image.org/docs/stable/user_guide/tutorial_segmentation.html</a:t>
            </a:r>
            <a:endParaRPr lang="en-US" sz="90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https://en.wikipedia.org/wiki/Watershed_%28image_processing%29</a:t>
            </a:r>
            <a:endParaRPr lang="en-US" sz="900" b="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B861FA-AF9F-4614-A4D1-937A7D8CFB2E}"/>
              </a:ext>
            </a:extLst>
          </p:cNvPr>
          <p:cNvSpPr txBox="1"/>
          <p:nvPr/>
        </p:nvSpPr>
        <p:spPr>
          <a:xfrm>
            <a:off x="912576" y="5300373"/>
            <a:ext cx="40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ackground and coin pixels share enough grey levels that a thresholding segmentation would not perform well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374C01-9320-4215-A65F-460D573E9092}"/>
              </a:ext>
            </a:extLst>
          </p:cNvPr>
          <p:cNvSpPr txBox="1"/>
          <p:nvPr/>
        </p:nvSpPr>
        <p:spPr>
          <a:xfrm>
            <a:off x="2031545" y="1104618"/>
            <a:ext cx="1878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 Image: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030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7395" y="6625071"/>
            <a:ext cx="2425295" cy="16296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1FD8A45-31B7-481D-97AD-91DC521617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49" y="1495135"/>
            <a:ext cx="4778452" cy="3790394"/>
          </a:xfrm>
          <a:prstGeom prst="rect">
            <a:avLst/>
          </a:prstGeom>
        </p:spPr>
      </p:pic>
      <p:sp>
        <p:nvSpPr>
          <p:cNvPr id="19" name="TextBox 8">
            <a:extLst>
              <a:ext uri="{FF2B5EF4-FFF2-40B4-BE49-F238E27FC236}">
                <a16:creationId xmlns:a16="http://schemas.microsoft.com/office/drawing/2014/main" id="{334A4089-DF0A-40A5-AE3E-5152C25EC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21887"/>
            <a:ext cx="3910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9pPr>
          </a:lstStyle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http://scikit-image.org/docs/stable/user_guide/tutorial_segmentation.html</a:t>
            </a:r>
            <a:endParaRPr lang="en-US" sz="90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https://en.wikipedia.org/wiki/Watershed_%28image_processing%29</a:t>
            </a:r>
            <a:endParaRPr lang="en-US" sz="900" b="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B861FA-AF9F-4614-A4D1-937A7D8CFB2E}"/>
              </a:ext>
            </a:extLst>
          </p:cNvPr>
          <p:cNvSpPr txBox="1"/>
          <p:nvPr/>
        </p:nvSpPr>
        <p:spPr>
          <a:xfrm>
            <a:off x="912576" y="5300373"/>
            <a:ext cx="40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ackground and coin pixels share enough grey levels that a thresholding segmentation would not perform well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DDF666-AF36-408C-878D-E2F762AB63D8}"/>
              </a:ext>
            </a:extLst>
          </p:cNvPr>
          <p:cNvSpPr txBox="1"/>
          <p:nvPr/>
        </p:nvSpPr>
        <p:spPr>
          <a:xfrm>
            <a:off x="6667500" y="1516949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1) Determine markers (labelled pixels) specific to the coin and background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374C01-9320-4215-A65F-460D573E9092}"/>
              </a:ext>
            </a:extLst>
          </p:cNvPr>
          <p:cNvSpPr txBox="1"/>
          <p:nvPr/>
        </p:nvSpPr>
        <p:spPr>
          <a:xfrm>
            <a:off x="2031545" y="1104618"/>
            <a:ext cx="1878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 Image: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B479C71-B7F5-441E-B362-6FEA09D8A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442" y="0"/>
            <a:ext cx="10515600" cy="1325563"/>
          </a:xfrm>
        </p:spPr>
        <p:txBody>
          <a:bodyPr>
            <a:noAutofit/>
          </a:bodyPr>
          <a:lstStyle/>
          <a:p>
            <a:r>
              <a:rPr lang="en-US" dirty="0"/>
              <a:t>Region-based Segmentation </a:t>
            </a:r>
          </a:p>
        </p:txBody>
      </p:sp>
    </p:spTree>
    <p:extLst>
      <p:ext uri="{BB962C8B-B14F-4D97-AF65-F5344CB8AC3E}">
        <p14:creationId xmlns:p14="http://schemas.microsoft.com/office/powerpoint/2010/main" val="186002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7395" y="6625071"/>
            <a:ext cx="2425295" cy="162965"/>
          </a:xfrm>
          <a:prstGeom prst="rect">
            <a:avLst/>
          </a:prstGeom>
        </p:spPr>
      </p:pic>
      <p:sp>
        <p:nvSpPr>
          <p:cNvPr id="19" name="TextBox 8">
            <a:extLst>
              <a:ext uri="{FF2B5EF4-FFF2-40B4-BE49-F238E27FC236}">
                <a16:creationId xmlns:a16="http://schemas.microsoft.com/office/drawing/2014/main" id="{334A4089-DF0A-40A5-AE3E-5152C25EC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21887"/>
            <a:ext cx="3910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9pPr>
          </a:lstStyle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http://scikit-image.org/docs/stable/user_guide/tutorial_segmentation.html</a:t>
            </a:r>
            <a:endParaRPr lang="en-US" sz="90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https://en.wikipedia.org/wiki/Watershed_%28image_processing%29</a:t>
            </a:r>
            <a:endParaRPr lang="en-US" sz="900" b="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B861FA-AF9F-4614-A4D1-937A7D8CFB2E}"/>
              </a:ext>
            </a:extLst>
          </p:cNvPr>
          <p:cNvSpPr txBox="1"/>
          <p:nvPr/>
        </p:nvSpPr>
        <p:spPr>
          <a:xfrm>
            <a:off x="912576" y="5300373"/>
            <a:ext cx="40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ackground and coin pixels share enough grey levels that a thresholding segmentation would not perform well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DDF666-AF36-408C-878D-E2F762AB63D8}"/>
              </a:ext>
            </a:extLst>
          </p:cNvPr>
          <p:cNvSpPr txBox="1"/>
          <p:nvPr/>
        </p:nvSpPr>
        <p:spPr>
          <a:xfrm>
            <a:off x="6667500" y="1516949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1) Determine markers (labelled pixels) specific to the coin and background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374C01-9320-4215-A65F-460D573E9092}"/>
              </a:ext>
            </a:extLst>
          </p:cNvPr>
          <p:cNvSpPr txBox="1"/>
          <p:nvPr/>
        </p:nvSpPr>
        <p:spPr>
          <a:xfrm>
            <a:off x="2031545" y="1104618"/>
            <a:ext cx="1878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 Image: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338ABB-90DF-4531-BB29-DA1754B65A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675" y="1484022"/>
            <a:ext cx="4912458" cy="37755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D371E66-9F3B-4D60-B753-286CCEB668C7}"/>
              </a:ext>
            </a:extLst>
          </p:cNvPr>
          <p:cNvSpPr txBox="1"/>
          <p:nvPr/>
        </p:nvSpPr>
        <p:spPr>
          <a:xfrm>
            <a:off x="6667500" y="2168963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Perform a watershed transformation on the labelled pixels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20AABD-F73A-4EA4-9813-4FA5F3D43EC5}"/>
              </a:ext>
            </a:extLst>
          </p:cNvPr>
          <p:cNvSpPr txBox="1"/>
          <p:nvPr/>
        </p:nvSpPr>
        <p:spPr>
          <a:xfrm>
            <a:off x="6667500" y="2779688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3) Determine the catchment basins based on watershed transform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3FB2AD-B030-4309-999C-A39ACE3E4B11}"/>
              </a:ext>
            </a:extLst>
          </p:cNvPr>
          <p:cNvSpPr txBox="1"/>
          <p:nvPr/>
        </p:nvSpPr>
        <p:spPr>
          <a:xfrm>
            <a:off x="7199910" y="3364463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Calculate the amplitude of the pixel gradient from the markers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240E0A-DC56-4F5A-A5CF-08B8FF68C127}"/>
              </a:ext>
            </a:extLst>
          </p:cNvPr>
          <p:cNvSpPr txBox="1"/>
          <p:nvPr/>
        </p:nvSpPr>
        <p:spPr>
          <a:xfrm>
            <a:off x="7212244" y="4334814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Connect markers of high intensity to determine boundaries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87BB46-99A2-4E71-BE5A-CB64392DD2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7869" y="3928050"/>
            <a:ext cx="4714875" cy="352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5BB574-85A7-4ACF-8FC6-89E15FBAF2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97869" y="4916742"/>
            <a:ext cx="5244131" cy="336279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869AC2A1-3789-436D-9351-B7DEC4F8B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442" y="-36800"/>
            <a:ext cx="10515600" cy="1325563"/>
          </a:xfrm>
        </p:spPr>
        <p:txBody>
          <a:bodyPr>
            <a:noAutofit/>
          </a:bodyPr>
          <a:lstStyle/>
          <a:p>
            <a:r>
              <a:rPr lang="en-US" dirty="0"/>
              <a:t>Region-based Segmentation </a:t>
            </a:r>
          </a:p>
        </p:txBody>
      </p:sp>
    </p:spTree>
    <p:extLst>
      <p:ext uri="{BB962C8B-B14F-4D97-AF65-F5344CB8AC3E}">
        <p14:creationId xmlns:p14="http://schemas.microsoft.com/office/powerpoint/2010/main" val="3500286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7395" y="6625071"/>
            <a:ext cx="2425295" cy="162965"/>
          </a:xfrm>
          <a:prstGeom prst="rect">
            <a:avLst/>
          </a:prstGeom>
        </p:spPr>
      </p:pic>
      <p:sp>
        <p:nvSpPr>
          <p:cNvPr id="19" name="TextBox 8">
            <a:extLst>
              <a:ext uri="{FF2B5EF4-FFF2-40B4-BE49-F238E27FC236}">
                <a16:creationId xmlns:a16="http://schemas.microsoft.com/office/drawing/2014/main" id="{334A4089-DF0A-40A5-AE3E-5152C25EC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21887"/>
            <a:ext cx="3910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9pPr>
          </a:lstStyle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http://scikit-image.org/docs/stable/user_guide/tutorial_segmentation.html</a:t>
            </a:r>
            <a:endParaRPr lang="en-US" sz="90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https://en.wikipedia.org/wiki/Watershed_%28image_processing%29</a:t>
            </a:r>
            <a:endParaRPr lang="en-US" sz="900" b="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B861FA-AF9F-4614-A4D1-937A7D8CFB2E}"/>
              </a:ext>
            </a:extLst>
          </p:cNvPr>
          <p:cNvSpPr txBox="1"/>
          <p:nvPr/>
        </p:nvSpPr>
        <p:spPr>
          <a:xfrm>
            <a:off x="912576" y="5300373"/>
            <a:ext cx="40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ackground and coin pixels share enough grey levels that a thresholding segmentation would not perform well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DDF666-AF36-408C-878D-E2F762AB63D8}"/>
              </a:ext>
            </a:extLst>
          </p:cNvPr>
          <p:cNvSpPr txBox="1"/>
          <p:nvPr/>
        </p:nvSpPr>
        <p:spPr>
          <a:xfrm>
            <a:off x="6667500" y="1516949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1) Determine markers (labelled pixels) specific to the coin and background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374C01-9320-4215-A65F-460D573E9092}"/>
              </a:ext>
            </a:extLst>
          </p:cNvPr>
          <p:cNvSpPr txBox="1"/>
          <p:nvPr/>
        </p:nvSpPr>
        <p:spPr>
          <a:xfrm>
            <a:off x="2031545" y="1104618"/>
            <a:ext cx="1878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 Image: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371E66-9F3B-4D60-B753-286CCEB668C7}"/>
              </a:ext>
            </a:extLst>
          </p:cNvPr>
          <p:cNvSpPr txBox="1"/>
          <p:nvPr/>
        </p:nvSpPr>
        <p:spPr>
          <a:xfrm>
            <a:off x="6667500" y="2168963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Perform a watershed transformation on the labelled pixels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20AABD-F73A-4EA4-9813-4FA5F3D43EC5}"/>
              </a:ext>
            </a:extLst>
          </p:cNvPr>
          <p:cNvSpPr txBox="1"/>
          <p:nvPr/>
        </p:nvSpPr>
        <p:spPr>
          <a:xfrm>
            <a:off x="6667500" y="2779688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3) Determine the catchment basins based on watershed transform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3FB2AD-B030-4309-999C-A39ACE3E4B11}"/>
              </a:ext>
            </a:extLst>
          </p:cNvPr>
          <p:cNvSpPr txBox="1"/>
          <p:nvPr/>
        </p:nvSpPr>
        <p:spPr>
          <a:xfrm>
            <a:off x="7199910" y="3364463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Calculate the amplitude of the pixel gradient from the markers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240E0A-DC56-4F5A-A5CF-08B8FF68C127}"/>
              </a:ext>
            </a:extLst>
          </p:cNvPr>
          <p:cNvSpPr txBox="1"/>
          <p:nvPr/>
        </p:nvSpPr>
        <p:spPr>
          <a:xfrm>
            <a:off x="7212244" y="4334814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Connect markers of high intensity to determine boundaries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87BB46-99A2-4E71-BE5A-CB64392DD2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7869" y="3928050"/>
            <a:ext cx="4714875" cy="352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5BB574-85A7-4ACF-8FC6-89E15FBAF2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7869" y="4916742"/>
            <a:ext cx="5244131" cy="3362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5E5683-DCFC-41DC-BB7B-C29ACA6F06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118" y="1516949"/>
            <a:ext cx="4767383" cy="3768580"/>
          </a:xfrm>
          <a:prstGeom prst="rect">
            <a:avLst/>
          </a:prstGeom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1AA67C24-5E23-4D10-8D7C-8B52811DD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854" y="-69763"/>
            <a:ext cx="10515600" cy="1325563"/>
          </a:xfrm>
        </p:spPr>
        <p:txBody>
          <a:bodyPr>
            <a:noAutofit/>
          </a:bodyPr>
          <a:lstStyle/>
          <a:p>
            <a:r>
              <a:rPr lang="en-US" dirty="0"/>
              <a:t>Region-based Segmentation </a:t>
            </a:r>
          </a:p>
        </p:txBody>
      </p:sp>
    </p:spTree>
    <p:extLst>
      <p:ext uri="{BB962C8B-B14F-4D97-AF65-F5344CB8AC3E}">
        <p14:creationId xmlns:p14="http://schemas.microsoft.com/office/powerpoint/2010/main" val="14377469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7395" y="6625071"/>
            <a:ext cx="2425295" cy="162965"/>
          </a:xfrm>
          <a:prstGeom prst="rect">
            <a:avLst/>
          </a:prstGeom>
        </p:spPr>
      </p:pic>
      <p:sp>
        <p:nvSpPr>
          <p:cNvPr id="19" name="TextBox 8">
            <a:extLst>
              <a:ext uri="{FF2B5EF4-FFF2-40B4-BE49-F238E27FC236}">
                <a16:creationId xmlns:a16="http://schemas.microsoft.com/office/drawing/2014/main" id="{334A4089-DF0A-40A5-AE3E-5152C25EC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21887"/>
            <a:ext cx="3910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9pPr>
          </a:lstStyle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http://scikit-image.org/docs/stable/user_guide/tutorial_segmentation.html</a:t>
            </a:r>
            <a:endParaRPr lang="en-US" sz="90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https://en.wikipedia.org/wiki/Watershed_%28image_processing%29</a:t>
            </a:r>
            <a:endParaRPr lang="en-US" sz="900" b="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B861FA-AF9F-4614-A4D1-937A7D8CFB2E}"/>
              </a:ext>
            </a:extLst>
          </p:cNvPr>
          <p:cNvSpPr txBox="1"/>
          <p:nvPr/>
        </p:nvSpPr>
        <p:spPr>
          <a:xfrm>
            <a:off x="912576" y="5300373"/>
            <a:ext cx="40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ackground and coin pixels share enough grey levels that a thresholding segmentation would not perform well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DDF666-AF36-408C-878D-E2F762AB63D8}"/>
              </a:ext>
            </a:extLst>
          </p:cNvPr>
          <p:cNvSpPr txBox="1"/>
          <p:nvPr/>
        </p:nvSpPr>
        <p:spPr>
          <a:xfrm>
            <a:off x="6667500" y="1516949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1) Determine markers (labelled pixels) specific to the coin and background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374C01-9320-4215-A65F-460D573E9092}"/>
              </a:ext>
            </a:extLst>
          </p:cNvPr>
          <p:cNvSpPr txBox="1"/>
          <p:nvPr/>
        </p:nvSpPr>
        <p:spPr>
          <a:xfrm>
            <a:off x="2031545" y="1104618"/>
            <a:ext cx="1878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 Image: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371E66-9F3B-4D60-B753-286CCEB668C7}"/>
              </a:ext>
            </a:extLst>
          </p:cNvPr>
          <p:cNvSpPr txBox="1"/>
          <p:nvPr/>
        </p:nvSpPr>
        <p:spPr>
          <a:xfrm>
            <a:off x="6667500" y="2168963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Perform a watershed transformation on the labelled pixels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20AABD-F73A-4EA4-9813-4FA5F3D43EC5}"/>
              </a:ext>
            </a:extLst>
          </p:cNvPr>
          <p:cNvSpPr txBox="1"/>
          <p:nvPr/>
        </p:nvSpPr>
        <p:spPr>
          <a:xfrm>
            <a:off x="6667500" y="2779688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3) Determine the catchment basins based on watershed transform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3FB2AD-B030-4309-999C-A39ACE3E4B11}"/>
              </a:ext>
            </a:extLst>
          </p:cNvPr>
          <p:cNvSpPr txBox="1"/>
          <p:nvPr/>
        </p:nvSpPr>
        <p:spPr>
          <a:xfrm>
            <a:off x="7199910" y="3364463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Calculate the amplitude of the pixel gradient from the markers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240E0A-DC56-4F5A-A5CF-08B8FF68C127}"/>
              </a:ext>
            </a:extLst>
          </p:cNvPr>
          <p:cNvSpPr txBox="1"/>
          <p:nvPr/>
        </p:nvSpPr>
        <p:spPr>
          <a:xfrm>
            <a:off x="7212244" y="4334814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Connect markers of high intensity to determine boundaries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87BB46-99A2-4E71-BE5A-CB64392DD2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7869" y="3928050"/>
            <a:ext cx="4714875" cy="352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5BB574-85A7-4ACF-8FC6-89E15FBAF2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7869" y="4916742"/>
            <a:ext cx="5244131" cy="3362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75E5683-DCFC-41DC-BB7B-C29ACA6F060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7118" y="1516949"/>
            <a:ext cx="4767383" cy="376858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1FE9F6-410A-42B2-A431-F698F9145D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7118" y="1473442"/>
            <a:ext cx="4767383" cy="379666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4702C5F-FC19-4D30-A019-3D11CA2A882E}"/>
              </a:ext>
            </a:extLst>
          </p:cNvPr>
          <p:cNvSpPr txBox="1"/>
          <p:nvPr/>
        </p:nvSpPr>
        <p:spPr>
          <a:xfrm>
            <a:off x="6667500" y="5383555"/>
            <a:ext cx="4000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4) Remove any small “holes” in the image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2EC4E7-8EB8-4D2F-93FD-076F92F5F6F6}"/>
              </a:ext>
            </a:extLst>
          </p:cNvPr>
          <p:cNvSpPr txBox="1"/>
          <p:nvPr/>
        </p:nvSpPr>
        <p:spPr>
          <a:xfrm>
            <a:off x="6667500" y="6256136"/>
            <a:ext cx="4000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Label regions of interest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3E62E9-8951-4A79-A00C-1658FF1E313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621693" y="5802669"/>
            <a:ext cx="4467225" cy="342900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A67A4A04-7DB7-49EF-B724-15FC8C40F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315" y="-69763"/>
            <a:ext cx="10515600" cy="1325563"/>
          </a:xfrm>
        </p:spPr>
        <p:txBody>
          <a:bodyPr>
            <a:noAutofit/>
          </a:bodyPr>
          <a:lstStyle/>
          <a:p>
            <a:r>
              <a:rPr lang="en-US" dirty="0"/>
              <a:t>Region-based Segmentation </a:t>
            </a:r>
          </a:p>
        </p:txBody>
      </p:sp>
    </p:spTree>
    <p:extLst>
      <p:ext uri="{BB962C8B-B14F-4D97-AF65-F5344CB8AC3E}">
        <p14:creationId xmlns:p14="http://schemas.microsoft.com/office/powerpoint/2010/main" val="1926397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7395" y="6625071"/>
            <a:ext cx="2425295" cy="162965"/>
          </a:xfrm>
          <a:prstGeom prst="rect">
            <a:avLst/>
          </a:prstGeom>
        </p:spPr>
      </p:pic>
      <p:sp>
        <p:nvSpPr>
          <p:cNvPr id="19" name="TextBox 8">
            <a:extLst>
              <a:ext uri="{FF2B5EF4-FFF2-40B4-BE49-F238E27FC236}">
                <a16:creationId xmlns:a16="http://schemas.microsoft.com/office/drawing/2014/main" id="{334A4089-DF0A-40A5-AE3E-5152C25EC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21887"/>
            <a:ext cx="3910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9pPr>
          </a:lstStyle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http://scikit-image.org/docs/stable/user_guide/tutorial_segmentation.html</a:t>
            </a:r>
            <a:endParaRPr lang="en-US" sz="90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https://en.wikipedia.org/wiki/Watershed_%28image_processing%29</a:t>
            </a:r>
            <a:endParaRPr lang="en-US" sz="900" b="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B861FA-AF9F-4614-A4D1-937A7D8CFB2E}"/>
              </a:ext>
            </a:extLst>
          </p:cNvPr>
          <p:cNvSpPr txBox="1"/>
          <p:nvPr/>
        </p:nvSpPr>
        <p:spPr>
          <a:xfrm>
            <a:off x="912576" y="5300373"/>
            <a:ext cx="40005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ackground and coin pixels share enough grey levels that a thresholding segmentation would not perform well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FDDF666-AF36-408C-878D-E2F762AB63D8}"/>
              </a:ext>
            </a:extLst>
          </p:cNvPr>
          <p:cNvSpPr txBox="1"/>
          <p:nvPr/>
        </p:nvSpPr>
        <p:spPr>
          <a:xfrm>
            <a:off x="6667500" y="1516949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1) Determine markers (labelled pixels) specific to the coin and background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4374C01-9320-4215-A65F-460D573E9092}"/>
              </a:ext>
            </a:extLst>
          </p:cNvPr>
          <p:cNvSpPr txBox="1"/>
          <p:nvPr/>
        </p:nvSpPr>
        <p:spPr>
          <a:xfrm>
            <a:off x="2031545" y="1104618"/>
            <a:ext cx="1878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 Image: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371E66-9F3B-4D60-B753-286CCEB668C7}"/>
              </a:ext>
            </a:extLst>
          </p:cNvPr>
          <p:cNvSpPr txBox="1"/>
          <p:nvPr/>
        </p:nvSpPr>
        <p:spPr>
          <a:xfrm>
            <a:off x="6667500" y="2168963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Perform a watershed transformation on the labelled pixels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620AABD-F73A-4EA4-9813-4FA5F3D43EC5}"/>
              </a:ext>
            </a:extLst>
          </p:cNvPr>
          <p:cNvSpPr txBox="1"/>
          <p:nvPr/>
        </p:nvSpPr>
        <p:spPr>
          <a:xfrm>
            <a:off x="6667500" y="2779688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3) Determine the catchment basins based on watershed transform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93FB2AD-B030-4309-999C-A39ACE3E4B11}"/>
              </a:ext>
            </a:extLst>
          </p:cNvPr>
          <p:cNvSpPr txBox="1"/>
          <p:nvPr/>
        </p:nvSpPr>
        <p:spPr>
          <a:xfrm>
            <a:off x="7199910" y="3364463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Calculate the amplitude of the pixel gradient from the markers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240E0A-DC56-4F5A-A5CF-08B8FF68C127}"/>
              </a:ext>
            </a:extLst>
          </p:cNvPr>
          <p:cNvSpPr txBox="1"/>
          <p:nvPr/>
        </p:nvSpPr>
        <p:spPr>
          <a:xfrm>
            <a:off x="7212244" y="4334814"/>
            <a:ext cx="4000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Connect markers of high intensity to determine boundaries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87BB46-99A2-4E71-BE5A-CB64392DD2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7869" y="3928050"/>
            <a:ext cx="4714875" cy="3524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5BB574-85A7-4ACF-8FC6-89E15FBAF2A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7869" y="4916742"/>
            <a:ext cx="5244131" cy="33627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4702C5F-FC19-4D30-A019-3D11CA2A882E}"/>
              </a:ext>
            </a:extLst>
          </p:cNvPr>
          <p:cNvSpPr txBox="1"/>
          <p:nvPr/>
        </p:nvSpPr>
        <p:spPr>
          <a:xfrm>
            <a:off x="6667500" y="5383555"/>
            <a:ext cx="4000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4) Remove any small “holes” in the image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2EC4E7-8EB8-4D2F-93FD-076F92F5F6F6}"/>
              </a:ext>
            </a:extLst>
          </p:cNvPr>
          <p:cNvSpPr txBox="1"/>
          <p:nvPr/>
        </p:nvSpPr>
        <p:spPr>
          <a:xfrm>
            <a:off x="6667500" y="6256136"/>
            <a:ext cx="40005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33333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16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) Label regions of interest  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3E62E9-8951-4A79-A00C-1658FF1E313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1693" y="5802669"/>
            <a:ext cx="4467225" cy="3429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D572818-031C-4AED-9BA1-4628197880E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57118" y="1503713"/>
            <a:ext cx="4767383" cy="3796660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D7BB2DBB-95AE-41E3-A42F-F7A4CAA66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810" y="0"/>
            <a:ext cx="10515600" cy="1325563"/>
          </a:xfrm>
        </p:spPr>
        <p:txBody>
          <a:bodyPr>
            <a:noAutofit/>
          </a:bodyPr>
          <a:lstStyle/>
          <a:p>
            <a:r>
              <a:rPr lang="en-US" dirty="0"/>
              <a:t>Region-based Segmentation </a:t>
            </a:r>
          </a:p>
        </p:txBody>
      </p:sp>
    </p:spTree>
    <p:extLst>
      <p:ext uri="{BB962C8B-B14F-4D97-AF65-F5344CB8AC3E}">
        <p14:creationId xmlns:p14="http://schemas.microsoft.com/office/powerpoint/2010/main" val="13565125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7395" y="6625071"/>
            <a:ext cx="2425295" cy="162965"/>
          </a:xfrm>
          <a:prstGeom prst="rect">
            <a:avLst/>
          </a:prstGeom>
        </p:spPr>
      </p:pic>
      <p:sp>
        <p:nvSpPr>
          <p:cNvPr id="19" name="TextBox 8">
            <a:extLst>
              <a:ext uri="{FF2B5EF4-FFF2-40B4-BE49-F238E27FC236}">
                <a16:creationId xmlns:a16="http://schemas.microsoft.com/office/drawing/2014/main" id="{334A4089-DF0A-40A5-AE3E-5152C25EC8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21887"/>
            <a:ext cx="391001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" charset="0"/>
                <a:cs typeface="Arial" charset="0"/>
              </a:defRPr>
            </a:lvl9pPr>
          </a:lstStyle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http://scikit-image.org/docs/stable/user_guide/tutorial_segmentation.html</a:t>
            </a:r>
            <a:endParaRPr lang="en-US" sz="90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/>
            <a:r>
              <a:rPr lang="en-US" sz="900" dirty="0">
                <a:solidFill>
                  <a:srgbClr val="1C015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https://en.wikipedia.org/wiki/Watershed_%28image_processing%29</a:t>
            </a:r>
            <a:endParaRPr lang="en-US" sz="900" b="0" dirty="0">
              <a:solidFill>
                <a:srgbClr val="1C015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E12F80-C4B1-46E2-9A0A-00717ACF6457}"/>
              </a:ext>
            </a:extLst>
          </p:cNvPr>
          <p:cNvSpPr txBox="1"/>
          <p:nvPr/>
        </p:nvSpPr>
        <p:spPr>
          <a:xfrm>
            <a:off x="486888" y="2032855"/>
            <a:ext cx="55101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Advantages: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resolve boundaries that edge-based segmentation can miss</a:t>
            </a:r>
          </a:p>
          <a:p>
            <a:pPr marL="285750" indent="-285750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Segmentation is not dependent solely on drawn edges 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3EE3DF-85F8-4D13-A9F8-7A34C3BA8A3B}"/>
              </a:ext>
            </a:extLst>
          </p:cNvPr>
          <p:cNvSpPr txBox="1"/>
          <p:nvPr/>
        </p:nvSpPr>
        <p:spPr>
          <a:xfrm>
            <a:off x="6363194" y="2032854"/>
            <a:ext cx="55101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Disadvantages: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Not as robust with images with poorly defined regions </a:t>
            </a:r>
          </a:p>
          <a:p>
            <a:pPr marL="285750" indent="-285750">
              <a:buFontTx/>
              <a:buChar char="-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Images taken with poor lighting can result in unnecessary errors in segmentation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8AACA58-2C38-4C84-B612-A1E427B8EC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Region-based Segmentation </a:t>
            </a:r>
          </a:p>
        </p:txBody>
      </p:sp>
    </p:spTree>
    <p:extLst>
      <p:ext uri="{BB962C8B-B14F-4D97-AF65-F5344CB8AC3E}">
        <p14:creationId xmlns:p14="http://schemas.microsoft.com/office/powerpoint/2010/main" val="839575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F7E790-6E66-452C-9E11-699237D81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97285-FBE1-4F21-950A-12823BC7FE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Determines the segmentation of an image from a set of markers labeling several phases (2 or more)</a:t>
            </a:r>
          </a:p>
          <a:p>
            <a:endParaRPr lang="en-US" dirty="0"/>
          </a:p>
          <a:p>
            <a:r>
              <a:rPr lang="en-US" dirty="0"/>
              <a:t>The algorithm solves the anisotropic diffusion equation at infinite times for sources placed on markers of each phase in turn.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A pixel is labeled with the phase that has the greatest probability to diffuse first to the pixel.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86671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B1721-91DC-464A-940D-C682EB7E1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611" y="246207"/>
            <a:ext cx="10515600" cy="4351338"/>
          </a:xfrm>
        </p:spPr>
        <p:txBody>
          <a:bodyPr/>
          <a:lstStyle/>
          <a:p>
            <a:r>
              <a:rPr lang="en-US" dirty="0"/>
              <a:t>Why is this useful? </a:t>
            </a:r>
          </a:p>
          <a:p>
            <a:pPr lvl="1"/>
            <a:r>
              <a:rPr lang="en-US" dirty="0"/>
              <a:t>Helps in segmentation if the image is too noisy to perform histogram based segmentation</a:t>
            </a:r>
          </a:p>
          <a:p>
            <a:endParaRPr lang="en-US" dirty="0"/>
          </a:p>
          <a:p>
            <a:r>
              <a:rPr lang="en-US" dirty="0"/>
              <a:t>We can determine markers of the two phases from the extreme tails of the histogram of gray values, and use the random walker for the segmentation.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D7031E-C57A-4564-93C1-2E8683D50F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235" y="3767995"/>
            <a:ext cx="6500860" cy="2314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2328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CA2F6-9742-4632-A7ED-F6C1B92A7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skimage.segmentation.</a:t>
            </a:r>
            <a:r>
              <a:rPr lang="en-US" b="1" dirty="0" err="1"/>
              <a:t>random_walker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EBE18-290A-465E-A75C-1A78AF8D5C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Input Parameters-</a:t>
            </a:r>
          </a:p>
          <a:p>
            <a:pPr lvl="1"/>
            <a:r>
              <a:rPr lang="en-US" dirty="0"/>
              <a:t>data – grayscale image to be segmented</a:t>
            </a:r>
          </a:p>
          <a:p>
            <a:pPr lvl="1"/>
            <a:r>
              <a:rPr lang="en-US" dirty="0"/>
              <a:t>Labels - array of seed markers labelled positive integers, of same shape as data without channels dimension</a:t>
            </a:r>
          </a:p>
          <a:p>
            <a:pPr lvl="1"/>
            <a:r>
              <a:rPr lang="en-US" dirty="0"/>
              <a:t>Beta – penalization coefficient for random walker</a:t>
            </a:r>
          </a:p>
          <a:p>
            <a:pPr lvl="1"/>
            <a:r>
              <a:rPr lang="en-US" dirty="0"/>
              <a:t>Mode – brute force, conjugate gradient, </a:t>
            </a:r>
            <a:r>
              <a:rPr lang="en-US" dirty="0" err="1"/>
              <a:t>etc</a:t>
            </a:r>
            <a:endParaRPr lang="en-US" dirty="0"/>
          </a:p>
          <a:p>
            <a:endParaRPr lang="en-US" dirty="0"/>
          </a:p>
          <a:p>
            <a:r>
              <a:rPr lang="en-US" dirty="0"/>
              <a:t>Output – </a:t>
            </a:r>
            <a:r>
              <a:rPr lang="en-US" dirty="0" err="1"/>
              <a:t>ndarray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586404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84488-5A01-8349-B185-3255DFF283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277" y="712269"/>
            <a:ext cx="3370998" cy="67361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FFFFFF"/>
                </a:solidFill>
              </a:rPr>
              <a:t>Our Data</a:t>
            </a:r>
          </a:p>
        </p:txBody>
      </p:sp>
      <p:graphicFrame>
        <p:nvGraphicFramePr>
          <p:cNvPr id="5" name="Content Placeholder 2"/>
          <p:cNvGraphicFramePr>
            <a:graphicFrameLocks noGrp="1"/>
          </p:cNvGraphicFramePr>
          <p:nvPr>
            <p:ph idx="1"/>
            <p:extLst/>
          </p:nvPr>
        </p:nvGraphicFramePr>
        <p:xfrm>
          <a:off x="5280025" y="642938"/>
          <a:ext cx="6269038" cy="5572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3363512-28E5-0C41-821F-C7EB696177ED}"/>
              </a:ext>
            </a:extLst>
          </p:cNvPr>
          <p:cNvSpPr txBox="1"/>
          <p:nvPr/>
        </p:nvSpPr>
        <p:spPr>
          <a:xfrm>
            <a:off x="4704556" y="6211669"/>
            <a:ext cx="74199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*GEMSEC PI: Prof Mehmet </a:t>
            </a:r>
            <a:r>
              <a:rPr lang="en-US" dirty="0" err="1"/>
              <a:t>Sarikaya</a:t>
            </a:r>
            <a:r>
              <a:rPr lang="en-US" dirty="0"/>
              <a:t>, images taken by grad students in the group.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13ED9C0-576F-2546-8180-18F6BAAEF57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72" y="1534218"/>
            <a:ext cx="3784063" cy="378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633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457" y="488330"/>
            <a:ext cx="3537345" cy="265073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364" y="2958026"/>
            <a:ext cx="3517119" cy="26355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4636" y="2958026"/>
            <a:ext cx="3517120" cy="263557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364" y="488330"/>
            <a:ext cx="3475416" cy="260656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33612" y="1573887"/>
            <a:ext cx="2006991" cy="17699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47139" y="3343788"/>
            <a:ext cx="2038110" cy="1797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889841" y="1573887"/>
            <a:ext cx="2070056" cy="176990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889841" y="3343788"/>
            <a:ext cx="2070055" cy="1797344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60457" y="636741"/>
            <a:ext cx="286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03550" y="3139065"/>
            <a:ext cx="286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8309989" y="1362801"/>
            <a:ext cx="286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a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727247" y="672261"/>
            <a:ext cx="286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623644" y="3009976"/>
            <a:ext cx="286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166490" y="1361778"/>
            <a:ext cx="286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389435" y="3132589"/>
            <a:ext cx="286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0141358" y="3131679"/>
            <a:ext cx="286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381661" y="5645554"/>
            <a:ext cx="5752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Surface plots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309989" y="5408938"/>
            <a:ext cx="3003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Grayscale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94228" y="365760"/>
            <a:ext cx="952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Background correction</a:t>
            </a:r>
          </a:p>
        </p:txBody>
      </p:sp>
    </p:spTree>
    <p:extLst>
      <p:ext uri="{BB962C8B-B14F-4D97-AF65-F5344CB8AC3E}">
        <p14:creationId xmlns:p14="http://schemas.microsoft.com/office/powerpoint/2010/main" val="61611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FD339F0-6595-D44F-8937-A610D8C4FA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589" y="895354"/>
            <a:ext cx="5291667" cy="26722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AD17AF-DF7F-6242-96A0-66CDF6D1BB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90" y="882870"/>
            <a:ext cx="5316388" cy="26847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E64CB0A-BBD4-8949-A343-53103806A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4269282"/>
            <a:ext cx="8991600" cy="1264762"/>
          </a:xfrm>
          <a:solidFill>
            <a:srgbClr val="FFFFFF"/>
          </a:solidFill>
          <a:ln w="38100">
            <a:solidFill>
              <a:srgbClr val="404040"/>
            </a:solidFill>
            <a:miter lim="800000"/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000" kern="1200" dirty="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Segmentation using </a:t>
            </a:r>
            <a:r>
              <a:rPr lang="en-US" sz="4000" dirty="0">
                <a:solidFill>
                  <a:srgbClr val="404040"/>
                </a:solidFill>
              </a:rPr>
              <a:t>G</a:t>
            </a:r>
            <a:r>
              <a:rPr lang="en-US" sz="4000" kern="1200" dirty="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abor</a:t>
            </a:r>
            <a:r>
              <a:rPr lang="en-US" sz="4000" dirty="0">
                <a:solidFill>
                  <a:srgbClr val="404040"/>
                </a:solidFill>
              </a:rPr>
              <a:t>-</a:t>
            </a:r>
            <a:r>
              <a:rPr lang="en-US" sz="4000" kern="1200" dirty="0">
                <a:solidFill>
                  <a:srgbClr val="404040"/>
                </a:solidFill>
                <a:latin typeface="+mj-lt"/>
                <a:ea typeface="+mj-ea"/>
                <a:cs typeface="+mj-cs"/>
              </a:rPr>
              <a:t>filters, K-means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94C6FD-C489-874B-8DA8-80BFD397971E}"/>
              </a:ext>
            </a:extLst>
          </p:cNvPr>
          <p:cNvSpPr txBox="1"/>
          <p:nvPr/>
        </p:nvSpPr>
        <p:spPr>
          <a:xfrm>
            <a:off x="6281589" y="3567645"/>
            <a:ext cx="52916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%coverage of peptides: 77%</a:t>
            </a:r>
          </a:p>
          <a:p>
            <a:pPr algn="ctr"/>
            <a:r>
              <a:rPr lang="en-US" sz="1200" dirty="0"/>
              <a:t>%coverage of ordered phase: 71.25%</a:t>
            </a:r>
          </a:p>
          <a:p>
            <a:pPr algn="ctr"/>
            <a:r>
              <a:rPr lang="en-US" sz="1200" dirty="0" err="1"/>
              <a:t>Order:disorder</a:t>
            </a:r>
            <a:r>
              <a:rPr lang="en-US" sz="1200" dirty="0"/>
              <a:t> ratio 1.78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80C2F6-E210-3C49-957B-24701C42F672}"/>
              </a:ext>
            </a:extLst>
          </p:cNvPr>
          <p:cNvSpPr txBox="1"/>
          <p:nvPr/>
        </p:nvSpPr>
        <p:spPr>
          <a:xfrm>
            <a:off x="598190" y="3675625"/>
            <a:ext cx="5316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Gabor Filters de-noise and pick out frequencies</a:t>
            </a:r>
          </a:p>
        </p:txBody>
      </p:sp>
    </p:spTree>
    <p:extLst>
      <p:ext uri="{BB962C8B-B14F-4D97-AF65-F5344CB8AC3E}">
        <p14:creationId xmlns:p14="http://schemas.microsoft.com/office/powerpoint/2010/main" val="1264741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3F9B2C7-3BA3-F547-B7E0-69B5B746D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5726" y="2136032"/>
            <a:ext cx="2560320" cy="257978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C878F4-0387-214E-A627-E038B80DA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0662" y="2136069"/>
            <a:ext cx="2560320" cy="25797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8F719A7-79FF-E14B-A94C-A32B475EEB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4631" y="2140936"/>
            <a:ext cx="2560320" cy="256998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84F2675-D0CA-1E4F-A787-38EA24FC9A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2150561"/>
            <a:ext cx="2560320" cy="255073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83CCE29-CC3E-7A49-A393-B891F8CEEBBA}"/>
              </a:ext>
            </a:extLst>
          </p:cNvPr>
          <p:cNvSpPr txBox="1"/>
          <p:nvPr/>
        </p:nvSpPr>
        <p:spPr>
          <a:xfrm>
            <a:off x="484632" y="417443"/>
            <a:ext cx="111963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Edge detection and binarization for parameterization</a:t>
            </a:r>
          </a:p>
        </p:txBody>
      </p:sp>
    </p:spTree>
    <p:extLst>
      <p:ext uri="{BB962C8B-B14F-4D97-AF65-F5344CB8AC3E}">
        <p14:creationId xmlns:p14="http://schemas.microsoft.com/office/powerpoint/2010/main" val="2727994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57257-DBED-4FFC-9A8D-5FC5AB0AA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36" y="27709"/>
            <a:ext cx="10515600" cy="1325563"/>
          </a:xfrm>
        </p:spPr>
        <p:txBody>
          <a:bodyPr/>
          <a:lstStyle/>
          <a:p>
            <a:r>
              <a:rPr lang="en-US" dirty="0" err="1"/>
              <a:t>Skimage</a:t>
            </a:r>
            <a:r>
              <a:rPr lang="en-US" dirty="0"/>
              <a:t> - Image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676E4-0438-480C-922D-AD82460F5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36" y="1433245"/>
            <a:ext cx="10515600" cy="476761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/>
              <a:t>Goal: </a:t>
            </a:r>
            <a:r>
              <a:rPr lang="en-US" dirty="0"/>
              <a:t>Segment two peptide domains in the image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Limit of thresholding segmentation: </a:t>
            </a:r>
          </a:p>
          <a:p>
            <a:pPr marL="0" indent="0">
              <a:buNone/>
            </a:pPr>
            <a:r>
              <a:rPr lang="en-US" dirty="0"/>
              <a:t>the domains share </a:t>
            </a:r>
          </a:p>
          <a:p>
            <a:pPr marL="0" indent="0">
              <a:buNone/>
            </a:pPr>
            <a:r>
              <a:rPr lang="en-US" dirty="0"/>
              <a:t>a range of grey values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Method in </a:t>
            </a:r>
            <a:r>
              <a:rPr lang="en-US" b="1" dirty="0" err="1"/>
              <a:t>skimage</a:t>
            </a:r>
            <a:r>
              <a:rPr lang="en-US" b="1" dirty="0"/>
              <a:t>: </a:t>
            </a:r>
          </a:p>
          <a:p>
            <a:pPr>
              <a:buFontTx/>
              <a:buChar char="-"/>
            </a:pPr>
            <a:r>
              <a:rPr lang="en-US" dirty="0"/>
              <a:t>Edge-based segmentation</a:t>
            </a:r>
          </a:p>
          <a:p>
            <a:pPr>
              <a:buFontTx/>
              <a:buChar char="-"/>
            </a:pPr>
            <a:r>
              <a:rPr lang="en-US" dirty="0"/>
              <a:t>Region-based segmentation</a:t>
            </a:r>
          </a:p>
          <a:p>
            <a:pPr>
              <a:buFontTx/>
              <a:buChar char="-"/>
            </a:pPr>
            <a:r>
              <a:rPr lang="en-US" dirty="0"/>
              <a:t>Random walker segmentation</a:t>
            </a:r>
          </a:p>
        </p:txBody>
      </p:sp>
      <p:pic>
        <p:nvPicPr>
          <p:cNvPr id="7" name="Picture 6" descr="A picture containing photo, object, person&#10;&#10;Description generated with high confidence">
            <a:extLst>
              <a:ext uri="{FF2B5EF4-FFF2-40B4-BE49-F238E27FC236}">
                <a16:creationId xmlns:a16="http://schemas.microsoft.com/office/drawing/2014/main" id="{CA3275A2-B82C-4663-9B16-201635A1BB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94" t="5808" r="17802" b="3599"/>
          <a:stretch/>
        </p:blipFill>
        <p:spPr>
          <a:xfrm>
            <a:off x="4618181" y="2721986"/>
            <a:ext cx="3386461" cy="3425887"/>
          </a:xfrm>
          <a:prstGeom prst="rect">
            <a:avLst/>
          </a:prstGeom>
        </p:spPr>
      </p:pic>
      <p:pic>
        <p:nvPicPr>
          <p:cNvPr id="11" name="Picture 10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3C6C30C3-15AD-4AA6-9462-A6F6D2A9C8B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72" t="6232" r="8965" b="4147"/>
          <a:stretch/>
        </p:blipFill>
        <p:spPr>
          <a:xfrm>
            <a:off x="8004642" y="2873919"/>
            <a:ext cx="4073237" cy="3122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2840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FFC18-9D2C-4676-BC30-DF2CFE9F9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Edge-based segmentation using Canny detector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22117-B0E0-47B8-9CB0-D9AA42A43B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/>
              <a:t>Process:</a:t>
            </a:r>
          </a:p>
          <a:p>
            <a:pPr marL="514350" indent="-514350">
              <a:buAutoNum type="arabicPeriod"/>
            </a:pPr>
            <a:r>
              <a:rPr lang="en-US" dirty="0"/>
              <a:t>Apply Gaussian filter to smooth the image </a:t>
            </a:r>
          </a:p>
          <a:p>
            <a:pPr marL="514350" indent="-514350">
              <a:buAutoNum type="arabicPeriod"/>
            </a:pPr>
            <a:r>
              <a:rPr lang="en-US" dirty="0"/>
              <a:t>Calculate the intensity gradients of the image using Sobel operators (</a:t>
            </a:r>
            <a:r>
              <a:rPr lang="en-US" dirty="0" err="1"/>
              <a:t>skimage.filters.sobel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pic>
        <p:nvPicPr>
          <p:cNvPr id="5" name="Picture 4" descr="A picture containing photo, object, person&#10;&#10;Description generated with high confidence">
            <a:extLst>
              <a:ext uri="{FF2B5EF4-FFF2-40B4-BE49-F238E27FC236}">
                <a16:creationId xmlns:a16="http://schemas.microsoft.com/office/drawing/2014/main" id="{CB4152D0-1FAE-47B9-AC26-FF47002510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6" t="6020" r="15594"/>
          <a:stretch/>
        </p:blipFill>
        <p:spPr>
          <a:xfrm>
            <a:off x="838200" y="3501686"/>
            <a:ext cx="3215962" cy="3222294"/>
          </a:xfrm>
          <a:prstGeom prst="rect">
            <a:avLst/>
          </a:prstGeom>
        </p:spPr>
      </p:pic>
      <p:pic>
        <p:nvPicPr>
          <p:cNvPr id="7" name="Picture 6" descr="A screen shot of a person&#10;&#10;Description generated with high confidence">
            <a:extLst>
              <a:ext uri="{FF2B5EF4-FFF2-40B4-BE49-F238E27FC236}">
                <a16:creationId xmlns:a16="http://schemas.microsoft.com/office/drawing/2014/main" id="{BB130A64-6B27-4408-B50D-8ED3F190EA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0" t="5857" r="16540" b="2077"/>
          <a:stretch/>
        </p:blipFill>
        <p:spPr>
          <a:xfrm>
            <a:off x="4602872" y="3501686"/>
            <a:ext cx="3215963" cy="322229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CFE1966-B2E7-4B0C-8DFC-97B0C51AFFC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09" t="4819" r="16226"/>
          <a:stretch/>
        </p:blipFill>
        <p:spPr>
          <a:xfrm>
            <a:off x="8367546" y="3542495"/>
            <a:ext cx="3215962" cy="331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867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F73B96-C872-42DB-A734-F6420FDB2F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143" y="399497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3.	Thinning potential edges to 1-pixel wide curves:</a:t>
            </a:r>
          </a:p>
          <a:p>
            <a:pPr lvl="1">
              <a:buFontTx/>
              <a:buChar char="-"/>
            </a:pPr>
            <a:r>
              <a:rPr lang="en-US" dirty="0"/>
              <a:t>Find the normal to the edge at each point</a:t>
            </a:r>
          </a:p>
          <a:p>
            <a:pPr lvl="1">
              <a:buFontTx/>
              <a:buChar char="-"/>
            </a:pPr>
            <a:r>
              <a:rPr lang="en-US" dirty="0"/>
              <a:t>Look for values in the normal and reverse directions that are greater than the point</a:t>
            </a:r>
          </a:p>
          <a:p>
            <a:pPr marL="0" indent="0">
              <a:buNone/>
            </a:pPr>
            <a:r>
              <a:rPr lang="en-US" dirty="0"/>
              <a:t>4.	Detect edges by </a:t>
            </a:r>
            <a:r>
              <a:rPr lang="en-US" dirty="0" err="1"/>
              <a:t>hyeteresis</a:t>
            </a:r>
            <a:r>
              <a:rPr lang="en-US" dirty="0"/>
              <a:t>: only strong edges are kept</a:t>
            </a:r>
          </a:p>
          <a:p>
            <a:endParaRPr lang="en-US" dirty="0"/>
          </a:p>
        </p:txBody>
      </p:sp>
      <p:pic>
        <p:nvPicPr>
          <p:cNvPr id="4" name="Picture 3" descr="A picture containing photo, object, person&#10;&#10;Description generated with high confidence">
            <a:extLst>
              <a:ext uri="{FF2B5EF4-FFF2-40B4-BE49-F238E27FC236}">
                <a16:creationId xmlns:a16="http://schemas.microsoft.com/office/drawing/2014/main" id="{DEE079B9-8AD3-43B9-BD6B-5D0B5ED93FC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46" t="6020" r="15594"/>
          <a:stretch/>
        </p:blipFill>
        <p:spPr>
          <a:xfrm>
            <a:off x="1595582" y="2808958"/>
            <a:ext cx="3642373" cy="3649545"/>
          </a:xfrm>
          <a:prstGeom prst="rect">
            <a:avLst/>
          </a:prstGeom>
        </p:spPr>
      </p:pic>
      <p:pic>
        <p:nvPicPr>
          <p:cNvPr id="6" name="Picture 5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C081C2A-F15B-4CF7-9056-5F66D8D351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9155" y="2808958"/>
            <a:ext cx="4754856" cy="3536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293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E2AE7-E462-4D76-8FD1-4A275840B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477" y="0"/>
            <a:ext cx="10515600" cy="1325563"/>
          </a:xfrm>
        </p:spPr>
        <p:txBody>
          <a:bodyPr/>
          <a:lstStyle/>
          <a:p>
            <a:r>
              <a:rPr lang="en-US" dirty="0"/>
              <a:t>Edge-based Segmentation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454226-9451-42B0-835A-977FD88D8B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err="1"/>
              <a:t>skimage.feature.canny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BF44DB4-1748-4D96-809E-0986BC9BBDC7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43436" y="2028349"/>
          <a:ext cx="9007912" cy="393601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221217">
                  <a:extLst>
                    <a:ext uri="{9D8B030D-6E8A-4147-A177-3AD203B41FA5}">
                      <a16:colId xmlns:a16="http://schemas.microsoft.com/office/drawing/2014/main" val="2805720433"/>
                    </a:ext>
                  </a:extLst>
                </a:gridCol>
                <a:gridCol w="6786695">
                  <a:extLst>
                    <a:ext uri="{9D8B030D-6E8A-4147-A177-3AD203B41FA5}">
                      <a16:colId xmlns:a16="http://schemas.microsoft.com/office/drawing/2014/main" val="281556144"/>
                    </a:ext>
                  </a:extLst>
                </a:gridCol>
              </a:tblGrid>
              <a:tr h="509449">
                <a:tc>
                  <a:txBody>
                    <a:bodyPr/>
                    <a:lstStyle/>
                    <a:p>
                      <a:r>
                        <a:rPr lang="en-US" dirty="0"/>
                        <a:t>Parameters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8430509"/>
                  </a:ext>
                </a:extLst>
              </a:tr>
              <a:tr h="509449">
                <a:tc>
                  <a:txBody>
                    <a:bodyPr/>
                    <a:lstStyle/>
                    <a:p>
                      <a:r>
                        <a:rPr lang="en-US" dirty="0"/>
                        <a:t>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2-D array, grey-scale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74004160"/>
                  </a:ext>
                </a:extLst>
              </a:tr>
              <a:tr h="509449">
                <a:tc>
                  <a:txBody>
                    <a:bodyPr/>
                    <a:lstStyle/>
                    <a:p>
                      <a:r>
                        <a:rPr lang="en-US" dirty="0"/>
                        <a:t>sigma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Standard deviation of the Gaussian filter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3764358"/>
                  </a:ext>
                </a:extLst>
              </a:tr>
              <a:tr h="509449">
                <a:tc>
                  <a:txBody>
                    <a:bodyPr/>
                    <a:lstStyle/>
                    <a:p>
                      <a:r>
                        <a:rPr lang="en-US" dirty="0" err="1"/>
                        <a:t>low_threshold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Lower bound for hysteresis thresholding. Default = 10% of </a:t>
                      </a:r>
                      <a:r>
                        <a:rPr lang="en-US" dirty="0" err="1"/>
                        <a:t>dtype’s</a:t>
                      </a:r>
                      <a:r>
                        <a:rPr lang="en-US" dirty="0"/>
                        <a:t> 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7144059"/>
                  </a:ext>
                </a:extLst>
              </a:tr>
              <a:tr h="509449">
                <a:tc>
                  <a:txBody>
                    <a:bodyPr/>
                    <a:lstStyle/>
                    <a:p>
                      <a:r>
                        <a:rPr lang="en-US" dirty="0" err="1"/>
                        <a:t>high_threshold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Upper bound for hysteresis thresholding. Default = 20% of </a:t>
                      </a:r>
                      <a:r>
                        <a:rPr lang="en-US" dirty="0" err="1"/>
                        <a:t>dtype’s</a:t>
                      </a:r>
                      <a:r>
                        <a:rPr lang="en-US" dirty="0"/>
                        <a:t> max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9431778"/>
                  </a:ext>
                </a:extLst>
              </a:tr>
              <a:tr h="509449">
                <a:tc>
                  <a:txBody>
                    <a:bodyPr/>
                    <a:lstStyle/>
                    <a:p>
                      <a:r>
                        <a:rPr lang="en-US" dirty="0"/>
                        <a:t>mask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Limit the Canny to a certain area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064242"/>
                  </a:ext>
                </a:extLst>
              </a:tr>
              <a:tr h="879324">
                <a:tc>
                  <a:txBody>
                    <a:bodyPr/>
                    <a:lstStyle/>
                    <a:p>
                      <a:r>
                        <a:rPr lang="en-US" dirty="0" err="1"/>
                        <a:t>use_quantiles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Treat </a:t>
                      </a:r>
                      <a:r>
                        <a:rPr lang="en-US" dirty="0" err="1"/>
                        <a:t>low_threshold</a:t>
                      </a:r>
                      <a:r>
                        <a:rPr lang="en-US" dirty="0"/>
                        <a:t> and </a:t>
                      </a:r>
                      <a:r>
                        <a:rPr lang="en-US" dirty="0" err="1"/>
                        <a:t>high_threshold</a:t>
                      </a:r>
                      <a:r>
                        <a:rPr lang="en-US" dirty="0"/>
                        <a:t> as quantiles of the edge magnitude image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8184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16267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1486</Words>
  <Application>Microsoft Office PowerPoint</Application>
  <PresentationFormat>Widescreen</PresentationFormat>
  <Paragraphs>197</Paragraphs>
  <Slides>19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Parameterization and Classification of AFM Images by Texture Analysis </vt:lpstr>
      <vt:lpstr>Our Data</vt:lpstr>
      <vt:lpstr>PowerPoint Presentation</vt:lpstr>
      <vt:lpstr>Segmentation using Gabor-filters, K-means</vt:lpstr>
      <vt:lpstr>PowerPoint Presentation</vt:lpstr>
      <vt:lpstr>Skimage - Image Segmentation</vt:lpstr>
      <vt:lpstr>Edge-based segmentation using Canny detector</vt:lpstr>
      <vt:lpstr>PowerPoint Presentation</vt:lpstr>
      <vt:lpstr>Edge-based Segmentation</vt:lpstr>
      <vt:lpstr>Region-based Segmentation </vt:lpstr>
      <vt:lpstr>Region-based Segmentation </vt:lpstr>
      <vt:lpstr>Region-based Segmentation </vt:lpstr>
      <vt:lpstr>Region-based Segmentation </vt:lpstr>
      <vt:lpstr>Region-based Segmentation </vt:lpstr>
      <vt:lpstr>Region-based Segmentation </vt:lpstr>
      <vt:lpstr>Region-based Segmentation </vt:lpstr>
      <vt:lpstr>Random walk segmentation</vt:lpstr>
      <vt:lpstr>PowerPoint Presentation</vt:lpstr>
      <vt:lpstr>skimage.segmentation.random_walker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Skimage - Intro</dc:title>
  <dc:creator>Sarthak P. Jariwala</dc:creator>
  <cp:lastModifiedBy>Sarthak Jariwala</cp:lastModifiedBy>
  <cp:revision>6</cp:revision>
  <dcterms:created xsi:type="dcterms:W3CDTF">2018-02-22T18:20:53Z</dcterms:created>
  <dcterms:modified xsi:type="dcterms:W3CDTF">2018-02-22T20:17:39Z</dcterms:modified>
</cp:coreProperties>
</file>

<file path=docProps/thumbnail.jpeg>
</file>